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7"/>
  </p:notesMasterIdLst>
  <p:handoutMasterIdLst>
    <p:handoutMasterId r:id="rId148"/>
  </p:handoutMasterIdLst>
  <p:sldIdLst>
    <p:sldId id="852" r:id="rId2"/>
    <p:sldId id="854" r:id="rId3"/>
    <p:sldId id="855" r:id="rId4"/>
    <p:sldId id="856" r:id="rId5"/>
    <p:sldId id="1041" r:id="rId6"/>
    <p:sldId id="1042" r:id="rId7"/>
    <p:sldId id="1043" r:id="rId8"/>
    <p:sldId id="858" r:id="rId9"/>
    <p:sldId id="312" r:id="rId10"/>
    <p:sldId id="293" r:id="rId11"/>
    <p:sldId id="292" r:id="rId12"/>
    <p:sldId id="294" r:id="rId13"/>
    <p:sldId id="307" r:id="rId14"/>
    <p:sldId id="836" r:id="rId15"/>
    <p:sldId id="827" r:id="rId16"/>
    <p:sldId id="1044" r:id="rId17"/>
    <p:sldId id="296" r:id="rId18"/>
    <p:sldId id="309" r:id="rId19"/>
    <p:sldId id="306" r:id="rId20"/>
    <p:sldId id="861" r:id="rId21"/>
    <p:sldId id="863" r:id="rId22"/>
    <p:sldId id="912" r:id="rId23"/>
    <p:sldId id="914" r:id="rId24"/>
    <p:sldId id="915" r:id="rId25"/>
    <p:sldId id="913" r:id="rId26"/>
    <p:sldId id="967" r:id="rId27"/>
    <p:sldId id="864" r:id="rId28"/>
    <p:sldId id="875" r:id="rId29"/>
    <p:sldId id="862"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1" r:id="rId62"/>
    <p:sldId id="942" r:id="rId63"/>
    <p:sldId id="943" r:id="rId64"/>
    <p:sldId id="957" r:id="rId65"/>
    <p:sldId id="944" r:id="rId66"/>
    <p:sldId id="945" r:id="rId67"/>
    <p:sldId id="898" r:id="rId68"/>
    <p:sldId id="896" r:id="rId69"/>
    <p:sldId id="891" r:id="rId70"/>
    <p:sldId id="902" r:id="rId71"/>
    <p:sldId id="901" r:id="rId72"/>
    <p:sldId id="892" r:id="rId73"/>
    <p:sldId id="946" r:id="rId74"/>
    <p:sldId id="947" r:id="rId75"/>
    <p:sldId id="948" r:id="rId76"/>
    <p:sldId id="949" r:id="rId77"/>
    <p:sldId id="959" r:id="rId78"/>
    <p:sldId id="958" r:id="rId79"/>
    <p:sldId id="951" r:id="rId80"/>
    <p:sldId id="960" r:id="rId81"/>
    <p:sldId id="961" r:id="rId82"/>
    <p:sldId id="962" r:id="rId83"/>
    <p:sldId id="953" r:id="rId84"/>
    <p:sldId id="963" r:id="rId85"/>
    <p:sldId id="903" r:id="rId86"/>
    <p:sldId id="905" r:id="rId87"/>
    <p:sldId id="870" r:id="rId88"/>
    <p:sldId id="871" r:id="rId89"/>
    <p:sldId id="965" r:id="rId90"/>
    <p:sldId id="984" r:id="rId91"/>
    <p:sldId id="968" r:id="rId92"/>
    <p:sldId id="969" r:id="rId93"/>
    <p:sldId id="971" r:id="rId94"/>
    <p:sldId id="970" r:id="rId95"/>
    <p:sldId id="978" r:id="rId96"/>
    <p:sldId id="979" r:id="rId97"/>
    <p:sldId id="980" r:id="rId98"/>
    <p:sldId id="981" r:id="rId99"/>
    <p:sldId id="982" r:id="rId100"/>
    <p:sldId id="972" r:id="rId101"/>
    <p:sldId id="983" r:id="rId102"/>
    <p:sldId id="1045" r:id="rId103"/>
    <p:sldId id="976" r:id="rId104"/>
    <p:sldId id="977" r:id="rId105"/>
    <p:sldId id="996" r:id="rId106"/>
    <p:sldId id="866" r:id="rId107"/>
    <p:sldId id="997" r:id="rId108"/>
    <p:sldId id="998" r:id="rId109"/>
    <p:sldId id="1005" r:id="rId110"/>
    <p:sldId id="1002" r:id="rId111"/>
    <p:sldId id="1003" r:id="rId112"/>
    <p:sldId id="1004" r:id="rId113"/>
    <p:sldId id="872" r:id="rId114"/>
    <p:sldId id="1047" r:id="rId115"/>
    <p:sldId id="1008" r:id="rId116"/>
    <p:sldId id="873" r:id="rId117"/>
    <p:sldId id="1010" r:id="rId118"/>
    <p:sldId id="1011" r:id="rId119"/>
    <p:sldId id="1012" r:id="rId120"/>
    <p:sldId id="964" r:id="rId121"/>
    <p:sldId id="1014" r:id="rId122"/>
    <p:sldId id="1019" r:id="rId123"/>
    <p:sldId id="1015" r:id="rId124"/>
    <p:sldId id="1016" r:id="rId125"/>
    <p:sldId id="1046" r:id="rId126"/>
    <p:sldId id="1030" r:id="rId127"/>
    <p:sldId id="1024" r:id="rId128"/>
    <p:sldId id="1025" r:id="rId129"/>
    <p:sldId id="1038" r:id="rId130"/>
    <p:sldId id="910" r:id="rId131"/>
    <p:sldId id="911" r:id="rId132"/>
    <p:sldId id="865" r:id="rId133"/>
    <p:sldId id="414" r:id="rId134"/>
    <p:sldId id="995" r:id="rId135"/>
    <p:sldId id="1048" r:id="rId136"/>
    <p:sldId id="1006" r:id="rId137"/>
    <p:sldId id="1040" r:id="rId138"/>
    <p:sldId id="1039" r:id="rId139"/>
    <p:sldId id="1049" r:id="rId140"/>
    <p:sldId id="1032" r:id="rId141"/>
    <p:sldId id="1033" r:id="rId142"/>
    <p:sldId id="1034" r:id="rId143"/>
    <p:sldId id="1035" r:id="rId144"/>
    <p:sldId id="1036" r:id="rId145"/>
    <p:sldId id="1037" r:id="rId1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796" autoAdjust="0"/>
    <p:restoredTop sz="94433" autoAdjust="0"/>
  </p:normalViewPr>
  <p:slideViewPr>
    <p:cSldViewPr snapToGrid="0">
      <p:cViewPr varScale="1">
        <p:scale>
          <a:sx n="167" d="100"/>
          <a:sy n="167" d="100"/>
        </p:scale>
        <p:origin x="168" y="600"/>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10/10/20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10/10/20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12</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28</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545495" y="2337062"/>
            <a:ext cx="2344403" cy="415498"/>
            <a:chOff x="4545495" y="2337062"/>
            <a:chExt cx="2344403"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a:stCxn id="6" idx="1"/>
            </p:cNvCxnSpPr>
            <p:nvPr/>
          </p:nvCxnSpPr>
          <p:spPr>
            <a:xfrm flipH="1" flipV="1">
              <a:off x="4545495" y="2400611"/>
              <a:ext cx="490330" cy="14420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6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
        <p:nvSpPr>
          <p:cNvPr id="7" name="Rectangle 6">
            <a:extLst>
              <a:ext uri="{FF2B5EF4-FFF2-40B4-BE49-F238E27FC236}">
                <a16:creationId xmlns:a16="http://schemas.microsoft.com/office/drawing/2014/main" id="{18182559-4DB4-0B42-B3A9-DF3E6FAC6EFA}"/>
              </a:ext>
            </a:extLst>
          </p:cNvPr>
          <p:cNvSpPr/>
          <p:nvPr/>
        </p:nvSpPr>
        <p:spPr>
          <a:xfrm>
            <a:off x="4646889" y="3244563"/>
            <a:ext cx="3344259" cy="246221"/>
          </a:xfrm>
          <a:prstGeom prst="rect">
            <a:avLst/>
          </a:prstGeom>
        </p:spPr>
        <p:txBody>
          <a:bodyPr wrap="square">
            <a:spAutoFit/>
          </a:bodyPr>
          <a:lstStyle/>
          <a:p>
            <a:r>
              <a:rPr lang="en-US" sz="1000" i="1" dirty="0">
                <a:solidFill>
                  <a:srgbClr val="002060"/>
                </a:solidFill>
                <a:latin typeface="Helvetica"/>
              </a:rPr>
              <a:t>(default WTP in </a:t>
            </a:r>
            <a:r>
              <a:rPr lang="en-US" sz="1000" i="1" dirty="0" err="1">
                <a:solidFill>
                  <a:srgbClr val="002060"/>
                </a:solidFill>
                <a:latin typeface="Helvetica"/>
              </a:rPr>
              <a:t>icer_tbl</a:t>
            </a:r>
            <a:r>
              <a:rPr lang="en-US" sz="1000" i="1" dirty="0">
                <a:solidFill>
                  <a:srgbClr val="002060"/>
                </a:solidFill>
                <a:latin typeface="Helvetica"/>
              </a:rPr>
              <a:t>() is $50,000)</a:t>
            </a:r>
          </a:p>
        </p:txBody>
      </p:sp>
    </p:spTree>
    <p:extLst>
      <p:ext uri="{BB962C8B-B14F-4D97-AF65-F5344CB8AC3E}">
        <p14:creationId xmlns:p14="http://schemas.microsoft.com/office/powerpoint/2010/main" val="18914007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108</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109</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FB6B2-15F9-D748-BC40-CEAFC49BB358}"/>
              </a:ext>
            </a:extLst>
          </p:cNvPr>
          <p:cNvPicPr>
            <a:picLocks noChangeAspect="1"/>
          </p:cNvPicPr>
          <p:nvPr/>
        </p:nvPicPr>
        <p:blipFill rotWithShape="1">
          <a:blip r:embed="rId2"/>
          <a:srcRect t="11795"/>
          <a:stretch/>
        </p:blipFill>
        <p:spPr>
          <a:xfrm>
            <a:off x="439959" y="764498"/>
            <a:ext cx="7976582" cy="437900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110</a:t>
            </a:fld>
            <a:endParaRPr lang="en-US"/>
          </a:p>
        </p:txBody>
      </p:sp>
    </p:spTree>
    <p:extLst>
      <p:ext uri="{BB962C8B-B14F-4D97-AF65-F5344CB8AC3E}">
        <p14:creationId xmlns:p14="http://schemas.microsoft.com/office/powerpoint/2010/main" val="708921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111</a:t>
            </a:fld>
            <a:endParaRPr lang="en-US"/>
          </a:p>
        </p:txBody>
      </p:sp>
    </p:spTree>
    <p:extLst>
      <p:ext uri="{BB962C8B-B14F-4D97-AF65-F5344CB8AC3E}">
        <p14:creationId xmlns:p14="http://schemas.microsoft.com/office/powerpoint/2010/main" val="11723575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113</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4879294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14747996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120</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123</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𝑚𝑎</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𝑗</m:t>
                              </m:r>
                            </m:sub>
                          </m:sSub>
                          <m:r>
                            <a:rPr lang="en-US" b="0" i="1" smtClean="0">
                              <a:solidFill>
                                <a:schemeClr val="tx1"/>
                              </a:solidFill>
                              <a:latin typeface="Cambria Math" panose="02040503050406030204" pitchFamily="18" charset="0"/>
                            </a:rPr>
                            <m:t>𝐸</m:t>
                          </m:r>
                          <m:r>
                            <a:rPr lang="en-US" b="0" i="1" smtClean="0">
                              <a:solidFill>
                                <a:schemeClr val="tx1"/>
                              </a:solidFill>
                              <a:latin typeface="Cambria Math" panose="02040503050406030204" pitchFamily="18" charset="0"/>
                            </a:rPr>
                            <m:t>_</m:t>
                          </m:r>
                          <m:r>
                            <a:rPr lang="en-US" b="0" i="1" smtClean="0">
                              <a:solidFill>
                                <a:schemeClr val="tx1"/>
                              </a:solidFill>
                              <a:latin typeface="Cambria Math" panose="02040503050406030204" pitchFamily="18" charset="0"/>
                            </a:rPr>
                            <m:t>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l="-488" r="-1220"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1 -115243.22 -115243.22  7.275958e-11</a:t>
            </a:r>
          </a:p>
          <a:p>
            <a:r>
              <a:rPr lang="en-US" sz="1100" dirty="0">
                <a:latin typeface="Lucida Console" panose="020B0609040504020204" pitchFamily="49" charset="0"/>
              </a:rPr>
              <a:t>  2:      1    500    1 -110620.84 -110620.84 -4.365575e-11</a:t>
            </a:r>
          </a:p>
          <a:p>
            <a:r>
              <a:rPr lang="en-US" sz="1100" dirty="0">
                <a:latin typeface="Lucida Console" panose="020B0609040504020204" pitchFamily="49" charset="0"/>
              </a:rPr>
              <a:t>  3:      1   1000    1 -105998.46 -105998.46  4.365575e-11</a:t>
            </a:r>
          </a:p>
          <a:p>
            <a:r>
              <a:rPr lang="en-US" sz="1100" dirty="0">
                <a:latin typeface="Lucida Console" panose="020B0609040504020204" pitchFamily="49" charset="0"/>
              </a:rPr>
              <a:t>  4:      1   1500    1 -101376.08 -101376.08  0.000000e+00</a:t>
            </a:r>
          </a:p>
          <a:p>
            <a:r>
              <a:rPr lang="en-US" sz="1100" dirty="0">
                <a:latin typeface="Lucida Console" panose="020B0609040504020204" pitchFamily="49" charset="0"/>
              </a:rPr>
              <a:t>  5:      1   2000    1  -96753.71  -96753.71  0.000000e+00</a:t>
            </a:r>
          </a:p>
          <a:p>
            <a:r>
              <a:rPr lang="en-US" sz="1100" dirty="0">
                <a:latin typeface="Lucida Console" panose="020B0609040504020204" pitchFamily="49" charset="0"/>
              </a:rPr>
              <a:t> ---                                                       </a:t>
            </a:r>
          </a:p>
          <a:p>
            <a:r>
              <a:rPr lang="en-US" sz="1100" dirty="0">
                <a:latin typeface="Lucida Console" panose="020B0609040504020204" pitchFamily="49" charset="0"/>
              </a:rPr>
              <a:t>497:      1 248000    2 3297781.34 3297781.34  9.313226e-10</a:t>
            </a:r>
          </a:p>
          <a:p>
            <a:r>
              <a:rPr lang="en-US" sz="1100" dirty="0">
                <a:latin typeface="Lucida Console" panose="020B0609040504020204" pitchFamily="49" charset="0"/>
              </a:rPr>
              <a:t>498:      1 248500    2 3305188.05 3305188.05 -4.656613e-10</a:t>
            </a:r>
          </a:p>
          <a:p>
            <a:r>
              <a:rPr lang="en-US" sz="1100" dirty="0">
                <a:latin typeface="Lucida Console" panose="020B0609040504020204" pitchFamily="49" charset="0"/>
              </a:rPr>
              <a:t>499:      1 249000    2 3312594.76 3312594.76  0.000000e+00</a:t>
            </a:r>
          </a:p>
          <a:p>
            <a:r>
              <a:rPr lang="en-US" sz="1100" dirty="0">
                <a:latin typeface="Lucida Console" panose="020B0609040504020204" pitchFamily="49" charset="0"/>
              </a:rPr>
              <a:t>500:      1 249500    2 3320001.46 3320001.46 -4.656613e-10</a:t>
            </a:r>
          </a:p>
          <a:p>
            <a:r>
              <a:rPr lang="en-US" sz="1100" dirty="0">
                <a:latin typeface="Lucida Console" panose="020B0609040504020204" pitchFamily="49" charset="0"/>
              </a:rPr>
              <a:t>501:      1 250000    2 3327408.17 3327408.17 -9.313226e-10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128</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4B7EB-2596-A44B-AFDB-CB77395A3D1B}"/>
              </a:ext>
            </a:extLst>
          </p:cNvPr>
          <p:cNvPicPr>
            <a:picLocks noChangeAspect="1"/>
          </p:cNvPicPr>
          <p:nvPr/>
        </p:nvPicPr>
        <p:blipFill rotWithShape="1">
          <a:blip r:embed="rId2"/>
          <a:srcRect t="11675"/>
          <a:stretch/>
        </p:blipFill>
        <p:spPr>
          <a:xfrm>
            <a:off x="445706" y="764498"/>
            <a:ext cx="7954714" cy="437900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129</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130</a:t>
            </a:fld>
            <a:endParaRPr lang="en-US"/>
          </a:p>
        </p:txBody>
      </p:sp>
    </p:spTree>
    <p:extLst>
      <p:ext uri="{BB962C8B-B14F-4D97-AF65-F5344CB8AC3E}">
        <p14:creationId xmlns:p14="http://schemas.microsoft.com/office/powerpoint/2010/main" val="21157413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132</a:t>
            </a:fld>
            <a:endParaRPr lang="en-US"/>
          </a:p>
        </p:txBody>
      </p:sp>
    </p:spTree>
    <p:extLst>
      <p:ext uri="{BB962C8B-B14F-4D97-AF65-F5344CB8AC3E}">
        <p14:creationId xmlns:p14="http://schemas.microsoft.com/office/powerpoint/2010/main" val="27990263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133</a:t>
            </a:fld>
            <a:endParaRPr lang="en-US"/>
          </a:p>
        </p:txBody>
      </p:sp>
    </p:spTree>
    <p:extLst>
      <p:ext uri="{BB962C8B-B14F-4D97-AF65-F5344CB8AC3E}">
        <p14:creationId xmlns:p14="http://schemas.microsoft.com/office/powerpoint/2010/main" val="2919429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134</a:t>
            </a:fld>
            <a:endParaRPr lang="en-US"/>
          </a:p>
        </p:txBody>
      </p:sp>
    </p:spTree>
    <p:extLst>
      <p:ext uri="{BB962C8B-B14F-4D97-AF65-F5344CB8AC3E}">
        <p14:creationId xmlns:p14="http://schemas.microsoft.com/office/powerpoint/2010/main" val="29395004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135</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136</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42732955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139</a:t>
            </a:fld>
            <a:endParaRPr lang="en-US"/>
          </a:p>
        </p:txBody>
      </p:sp>
    </p:spTree>
    <p:extLst>
      <p:ext uri="{BB962C8B-B14F-4D97-AF65-F5344CB8AC3E}">
        <p14:creationId xmlns:p14="http://schemas.microsoft.com/office/powerpoint/2010/main" val="3032907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140</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141</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142</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143</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15</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05802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154880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353782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25</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958702347"/>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1302517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113590.9</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6" name="Picture 5">
            <a:extLst>
              <a:ext uri="{FF2B5EF4-FFF2-40B4-BE49-F238E27FC236}">
                <a16:creationId xmlns:a16="http://schemas.microsoft.com/office/drawing/2014/main" id="{760C66A9-44D0-4742-9446-B8A27DC21F67}"/>
              </a:ext>
            </a:extLst>
          </p:cNvPr>
          <p:cNvPicPr>
            <a:picLocks noChangeAspect="1"/>
          </p:cNvPicPr>
          <p:nvPr/>
        </p:nvPicPr>
        <p:blipFill rotWithShape="1">
          <a:blip r:embed="rId2"/>
          <a:srcRect b="73227"/>
          <a:stretch/>
        </p:blipFill>
        <p:spPr>
          <a:xfrm>
            <a:off x="457199" y="2043734"/>
            <a:ext cx="7886701" cy="1163643"/>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6" name="Picture 5">
            <a:extLst>
              <a:ext uri="{FF2B5EF4-FFF2-40B4-BE49-F238E27FC236}">
                <a16:creationId xmlns:a16="http://schemas.microsoft.com/office/drawing/2014/main" id="{8A9DD5EA-CB36-4746-8C5D-05C6C7ADA9DC}"/>
              </a:ext>
            </a:extLst>
          </p:cNvPr>
          <p:cNvPicPr>
            <a:picLocks noChangeAspect="1"/>
          </p:cNvPicPr>
          <p:nvPr/>
        </p:nvPicPr>
        <p:blipFill>
          <a:blip r:embed="rId2"/>
          <a:stretch>
            <a:fillRect/>
          </a:stretch>
        </p:blipFill>
        <p:spPr>
          <a:xfrm>
            <a:off x="3357562" y="0"/>
            <a:ext cx="5786438"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00746A-D91C-B444-9783-484DB40C50E7}"/>
              </a:ext>
            </a:extLst>
          </p:cNvPr>
          <p:cNvPicPr>
            <a:picLocks noChangeAspect="1"/>
          </p:cNvPicPr>
          <p:nvPr/>
        </p:nvPicPr>
        <p:blipFill rotWithShape="1">
          <a:blip r:embed="rId2"/>
          <a:srcRect t="12302"/>
          <a:stretch/>
        </p:blipFill>
        <p:spPr>
          <a:xfrm>
            <a:off x="457199" y="742013"/>
            <a:ext cx="8545223" cy="4401487"/>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7" name="Picture 6">
            <a:extLst>
              <a:ext uri="{FF2B5EF4-FFF2-40B4-BE49-F238E27FC236}">
                <a16:creationId xmlns:a16="http://schemas.microsoft.com/office/drawing/2014/main" id="{BC404074-0DAB-6E42-97EE-BA9C86058472}"/>
              </a:ext>
            </a:extLst>
          </p:cNvPr>
          <p:cNvPicPr>
            <a:picLocks noChangeAspect="1"/>
          </p:cNvPicPr>
          <p:nvPr/>
        </p:nvPicPr>
        <p:blipFill>
          <a:blip r:embed="rId2"/>
          <a:stretch>
            <a:fillRect/>
          </a:stretch>
        </p:blipFill>
        <p:spPr>
          <a:xfrm>
            <a:off x="457200" y="745586"/>
            <a:ext cx="6778436" cy="4397914"/>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0.8574970 0.1404304    0 0.002072612 0.4839207 0.4019661 0.10460300 0.009510176    0     0</a:t>
            </a:r>
          </a:p>
          <a:p>
            <a:r>
              <a:rPr lang="en-US" sz="1100" dirty="0">
                <a:latin typeface="Lucida Console" panose="020B0609040504020204" pitchFamily="49" charset="0"/>
              </a:rPr>
              <a:t>[2,] 0.8392902 0.1579371    0 0.002772764 0.5187822 0.3741761 0.09744025 0.009601432    0     0</a:t>
            </a:r>
          </a:p>
          <a:p>
            <a:r>
              <a:rPr lang="en-US" sz="1100" dirty="0">
                <a:latin typeface="Lucida Console" panose="020B0609040504020204" pitchFamily="49" charset="0"/>
              </a:rPr>
              <a:t>[3,] 0.8677763 0.1310285    0 0.001195156 0.4897475 0.3996458 0.10678170 0.003825012    0     0</a:t>
            </a:r>
          </a:p>
          <a:p>
            <a:r>
              <a:rPr lang="en-US" sz="1100" dirty="0">
                <a:latin typeface="Lucida Console" panose="020B0609040504020204" pitchFamily="49" charset="0"/>
              </a:rPr>
              <a:t>[4,] 0.8625002 0.1337996    0 0.003700225 0.5107920 0.3809233 0.10214616 0.006138526    0     0</a:t>
            </a:r>
          </a:p>
          <a:p>
            <a:r>
              <a:rPr lang="en-US" sz="1100" dirty="0">
                <a:latin typeface="Lucida Console" panose="020B0609040504020204" pitchFamily="49" charset="0"/>
              </a:rPr>
              <a:t>[5,] 0.8346039 0.1603011    0 0.005094956 0.5119173 0.3868664 0.09735312 0.003863149    0     0</a:t>
            </a:r>
          </a:p>
          <a:p>
            <a:r>
              <a:rPr lang="en-US" sz="1100" dirty="0">
                <a:latin typeface="Lucida Console" panose="020B0609040504020204" pitchFamily="49" charset="0"/>
              </a:rPr>
              <a:t>[6,] 0.8510239 0.1435940    0 0.005382067 0.4806514 0.3897366 0.12656539 0.003046592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0.9775440 0.022456026   0    0    0   1</a:t>
            </a:r>
          </a:p>
          <a:p>
            <a:r>
              <a:rPr lang="en-US" sz="1100" dirty="0">
                <a:latin typeface="Lucida Console" panose="020B0609040504020204" pitchFamily="49" charset="0"/>
              </a:rPr>
              <a:t>[2,] 0.9858175 0.014182540   0    0    0   1</a:t>
            </a:r>
          </a:p>
          <a:p>
            <a:r>
              <a:rPr lang="en-US" sz="1100" dirty="0">
                <a:latin typeface="Lucida Console" panose="020B0609040504020204" pitchFamily="49" charset="0"/>
              </a:rPr>
              <a:t>[3,] 0.9758967 0.024103259   0    0    0   1</a:t>
            </a:r>
          </a:p>
          <a:p>
            <a:r>
              <a:rPr lang="en-US" sz="1100" dirty="0">
                <a:latin typeface="Lucida Console" panose="020B0609040504020204" pitchFamily="49" charset="0"/>
              </a:rPr>
              <a:t>[4,] 0.9779746 0.022025387   0    0    0   1</a:t>
            </a:r>
          </a:p>
          <a:p>
            <a:r>
              <a:rPr lang="en-US" sz="1100" dirty="0">
                <a:latin typeface="Lucida Console" panose="020B0609040504020204" pitchFamily="49" charset="0"/>
              </a:rPr>
              <a:t>[5,] 0.9742158 0.025784227   0    0    0   1</a:t>
            </a:r>
          </a:p>
          <a:p>
            <a:r>
              <a:rPr lang="en-US" sz="1100" dirty="0">
                <a:latin typeface="Lucida Console" panose="020B0609040504020204" pitchFamily="49" charset="0"/>
              </a:rPr>
              <a:t>[6,] 0.9922278 0.007772231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551.3432     12000.00</a:t>
            </a:r>
          </a:p>
          <a:p>
            <a:r>
              <a:rPr lang="en-US" sz="1100" dirty="0">
                <a:latin typeface="Lucida Console" panose="020B0609040504020204" pitchFamily="49" charset="0"/>
              </a:rPr>
              <a:t>[2,] 0.8936353 0.1048177 0.000000000 0.001547004 0.9407940   838.2695     11632.46</a:t>
            </a:r>
          </a:p>
          <a:p>
            <a:r>
              <a:rPr lang="en-US" sz="1100" dirty="0">
                <a:latin typeface="Lucida Console" panose="020B0609040504020204" pitchFamily="49" charset="0"/>
              </a:rPr>
              <a:t>[3,] 0.8493075 0.1388353 0.008183747 0.003673502 0.8987398   998.2265     11269.60</a:t>
            </a:r>
          </a:p>
          <a:p>
            <a:r>
              <a:rPr lang="en-US" sz="1100" dirty="0">
                <a:latin typeface="Lucida Console" panose="020B0609040504020204" pitchFamily="49" charset="0"/>
              </a:rPr>
              <a:t>[4,] 0.8261564 0.1488472 0.018886280 0.006110065 0.8631340  1109.2310     10914.60</a:t>
            </a:r>
          </a:p>
          <a:p>
            <a:r>
              <a:rPr lang="en-US" sz="1100" dirty="0">
                <a:latin typeface="Lucida Console" panose="020B0609040504020204" pitchFamily="49" charset="0"/>
              </a:rPr>
              <a:t>[5,] 0.8103128 0.1507348 0.030191121 0.008761271 0.8304236  1197.4933     10568.43</a:t>
            </a:r>
          </a:p>
          <a:p>
            <a:r>
              <a:rPr lang="en-US" sz="1100" dirty="0">
                <a:latin typeface="Lucida Console" panose="020B0609040504020204" pitchFamily="49" charset="0"/>
              </a:rPr>
              <a:t>[6,] 0.7970678 0.1498875 0.041453853 0.011590849 0.7994121  1272.1224     10231.32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753066" y="1471613"/>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551.3432     12000.00</a:t>
            </a:r>
          </a:p>
          <a:p>
            <a:r>
              <a:rPr lang="en-US" sz="1100" dirty="0">
                <a:latin typeface="Lucida Console" panose="020B0609040504020204" pitchFamily="49" charset="0"/>
              </a:rPr>
              <a:t>2:     1      New      1 0.8936353 0.1048177 0.000000000 0.001547004 0.9407940   838.2695     11632.46</a:t>
            </a:r>
          </a:p>
          <a:p>
            <a:r>
              <a:rPr lang="en-US" sz="1100" dirty="0">
                <a:latin typeface="Lucida Console" panose="020B0609040504020204" pitchFamily="49" charset="0"/>
              </a:rPr>
              <a:t>3:     2      New      1 0.8493075 0.1388353 0.008183747 0.003673502 0.8987398   998.2265     11269.60</a:t>
            </a:r>
          </a:p>
          <a:p>
            <a:r>
              <a:rPr lang="en-US" sz="1100" dirty="0">
                <a:latin typeface="Lucida Console" panose="020B0609040504020204" pitchFamily="49" charset="0"/>
              </a:rPr>
              <a:t>4:     3      New      1 0.8261564 0.1488472 0.018886280 0.006110065 0.8631340  1109.2310     10914.60</a:t>
            </a:r>
          </a:p>
          <a:p>
            <a:r>
              <a:rPr lang="en-US" sz="1100" dirty="0">
                <a:latin typeface="Lucida Console" panose="020B0609040504020204" pitchFamily="49" charset="0"/>
              </a:rPr>
              <a:t>5:     4      New      1 0.8103128 0.1507348 0.030191121 0.008761271 0.8304236  1197.4933     10568.43</a:t>
            </a:r>
          </a:p>
          <a:p>
            <a:r>
              <a:rPr lang="en-US" sz="1100" dirty="0">
                <a:latin typeface="Lucida Console" panose="020B0609040504020204" pitchFamily="49" charset="0"/>
              </a:rPr>
              <a:t>6:     5      New      1 0.7970678 0.1498875 0.041453853 0.011590849 0.7994121  1272.1224     10231.32</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23.68971 410908.78</a:t>
            </a:r>
          </a:p>
          <a:p>
            <a:r>
              <a:rPr lang="en-US" sz="1100" dirty="0">
                <a:latin typeface="Lucida Console" panose="020B0609040504020204" pitchFamily="49" charset="0"/>
              </a:rPr>
              <a:t>   2:      1      SOC 20.94854 152518.87</a:t>
            </a:r>
          </a:p>
          <a:p>
            <a:r>
              <a:rPr lang="en-US" sz="1100" dirty="0">
                <a:latin typeface="Lucida Console" panose="020B0609040504020204" pitchFamily="49" charset="0"/>
              </a:rPr>
              <a:t>   3:      2      New 22.93147 357248.25</a:t>
            </a:r>
          </a:p>
          <a:p>
            <a:r>
              <a:rPr lang="en-US" sz="1100" dirty="0">
                <a:latin typeface="Lucida Console" panose="020B0609040504020204" pitchFamily="49" charset="0"/>
              </a:rPr>
              <a:t>   4:      2      SOC 21.16915  88259.77</a:t>
            </a:r>
          </a:p>
          <a:p>
            <a:r>
              <a:rPr lang="en-US" sz="1100" dirty="0">
                <a:latin typeface="Lucida Console" panose="020B0609040504020204" pitchFamily="49" charset="0"/>
              </a:rPr>
              <a:t>   5:      3      New 23.57909 498198.64</a:t>
            </a:r>
          </a:p>
          <a:p>
            <a:r>
              <a:rPr lang="en-US" sz="1100" dirty="0">
                <a:latin typeface="Lucida Console" panose="020B0609040504020204" pitchFamily="49" charset="0"/>
              </a:rPr>
              <a:t>  ---                                   </a:t>
            </a:r>
          </a:p>
          <a:p>
            <a:r>
              <a:rPr lang="en-US" sz="1100" dirty="0">
                <a:latin typeface="Lucida Console" panose="020B0609040504020204" pitchFamily="49" charset="0"/>
              </a:rPr>
              <a:t>1996:    998      SOC 20.56034 403428.01</a:t>
            </a:r>
          </a:p>
          <a:p>
            <a:r>
              <a:rPr lang="en-US" sz="1100" dirty="0">
                <a:latin typeface="Lucida Console" panose="020B0609040504020204" pitchFamily="49" charset="0"/>
              </a:rPr>
              <a:t>1997:    999      New 23.80934 395335.40</a:t>
            </a:r>
          </a:p>
          <a:p>
            <a:r>
              <a:rPr lang="en-US" sz="1100" dirty="0">
                <a:latin typeface="Lucida Console" panose="020B0609040504020204" pitchFamily="49" charset="0"/>
              </a:rPr>
              <a:t>1998:    999      SOC 21.62509 110215.86</a:t>
            </a:r>
          </a:p>
          <a:p>
            <a:r>
              <a:rPr lang="en-US" sz="1100" dirty="0">
                <a:latin typeface="Lucida Console" panose="020B0609040504020204" pitchFamily="49" charset="0"/>
              </a:rPr>
              <a:t>1999:   1000      New 24.28654 382316.96</a:t>
            </a:r>
          </a:p>
          <a:p>
            <a:r>
              <a:rPr lang="en-US" sz="1100" dirty="0">
                <a:latin typeface="Lucida Console" panose="020B0609040504020204" pitchFamily="49" charset="0"/>
              </a:rPr>
              <a:t>2000:   1000      SOC 22.53557 100505.80</a:t>
            </a:r>
          </a:p>
        </p:txBody>
      </p:sp>
    </p:spTree>
    <p:extLst>
      <p:ext uri="{BB962C8B-B14F-4D97-AF65-F5344CB8AC3E}">
        <p14:creationId xmlns:p14="http://schemas.microsoft.com/office/powerpoint/2010/main" val="37239217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23.68971   20.94854   410908.8  152518.87</a:t>
            </a:r>
          </a:p>
          <a:p>
            <a:r>
              <a:rPr lang="en-US" sz="1100" dirty="0">
                <a:latin typeface="Lucida Console" panose="020B0609040504020204" pitchFamily="49" charset="0"/>
              </a:rPr>
              <a:t>   2:      2   22.93147   21.16915   357248.3   88259.77</a:t>
            </a:r>
          </a:p>
          <a:p>
            <a:r>
              <a:rPr lang="en-US" sz="1100" dirty="0">
                <a:latin typeface="Lucida Console" panose="020B0609040504020204" pitchFamily="49" charset="0"/>
              </a:rPr>
              <a:t>   3:      3   23.57909   21.66225   498198.6  250461.82</a:t>
            </a:r>
          </a:p>
          <a:p>
            <a:r>
              <a:rPr lang="en-US" sz="1100" dirty="0">
                <a:latin typeface="Lucida Console" panose="020B0609040504020204" pitchFamily="49" charset="0"/>
              </a:rPr>
              <a:t>   4:      4   24.29830   21.52994   395957.2  129710.44</a:t>
            </a:r>
          </a:p>
          <a:p>
            <a:r>
              <a:rPr lang="en-US" sz="1100" dirty="0">
                <a:latin typeface="Lucida Console" panose="020B0609040504020204" pitchFamily="49" charset="0"/>
              </a:rPr>
              <a:t>   5:      5   21.55150   20.35870   332995.8   82378.40</a:t>
            </a:r>
          </a:p>
          <a:p>
            <a:r>
              <a:rPr lang="en-US" sz="1100" dirty="0">
                <a:latin typeface="Lucida Console" panose="020B0609040504020204" pitchFamily="49" charset="0"/>
              </a:rPr>
              <a:t>  ---                                                   </a:t>
            </a:r>
          </a:p>
          <a:p>
            <a:r>
              <a:rPr lang="en-US" sz="1100" dirty="0">
                <a:latin typeface="Lucida Console" panose="020B0609040504020204" pitchFamily="49" charset="0"/>
              </a:rPr>
              <a:t> 996:    996   23.89827   21.64951   450723.0  201387.75</a:t>
            </a:r>
          </a:p>
          <a:p>
            <a:r>
              <a:rPr lang="en-US" sz="1100" dirty="0">
                <a:latin typeface="Lucida Console" panose="020B0609040504020204" pitchFamily="49" charset="0"/>
              </a:rPr>
              <a:t> 997:    997   23.11557   21.45302   533079.0  265075.80</a:t>
            </a:r>
          </a:p>
          <a:p>
            <a:r>
              <a:rPr lang="en-US" sz="1100" dirty="0">
                <a:latin typeface="Lucida Console" panose="020B0609040504020204" pitchFamily="49" charset="0"/>
              </a:rPr>
              <a:t> 998:    998   22.51360   20.56034   624677.7  403428.01</a:t>
            </a:r>
          </a:p>
          <a:p>
            <a:r>
              <a:rPr lang="en-US" sz="1100" dirty="0">
                <a:latin typeface="Lucida Console" panose="020B0609040504020204" pitchFamily="49" charset="0"/>
              </a:rPr>
              <a:t> 999:    999   23.80934   21.62509   395335.4  110215.86</a:t>
            </a:r>
          </a:p>
          <a:p>
            <a:r>
              <a:rPr lang="en-US" sz="1100" dirty="0">
                <a:latin typeface="Lucida Console" panose="020B0609040504020204" pitchFamily="49" charset="0"/>
              </a:rPr>
              <a:t>1000:   1000   24.28654   22.53557   382317.0  100505.80</a:t>
            </a:r>
          </a:p>
        </p:txBody>
      </p:sp>
    </p:spTree>
    <p:extLst>
      <p:ext uri="{BB962C8B-B14F-4D97-AF65-F5344CB8AC3E}">
        <p14:creationId xmlns:p14="http://schemas.microsoft.com/office/powerpoint/2010/main" val="42290840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126026.9</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23.24552   21.69417   401382.4  130275.34 271107.1 1.551346</a:t>
            </a:r>
          </a:p>
          <a:p>
            <a:r>
              <a:rPr lang="en-US" sz="1100" dirty="0">
                <a:latin typeface="Lucida Console" panose="020B0609040504020204" pitchFamily="49" charset="0"/>
              </a:rPr>
              <a:t>   2:      2   23.33612   21.38084   685279.0  442769.57 242509.4 1.955285</a:t>
            </a:r>
          </a:p>
          <a:p>
            <a:r>
              <a:rPr lang="en-US" sz="1100" dirty="0">
                <a:latin typeface="Lucida Console" panose="020B0609040504020204" pitchFamily="49" charset="0"/>
              </a:rPr>
              <a:t>   3:      3   23.70920   21.78856   508647.3  264373.34 244273.9 1.920637</a:t>
            </a:r>
          </a:p>
          <a:p>
            <a:r>
              <a:rPr lang="en-US" sz="1100" dirty="0">
                <a:latin typeface="Lucida Console" panose="020B0609040504020204" pitchFamily="49" charset="0"/>
              </a:rPr>
              <a:t>   4:      4   23.78204   21.37850   365031.5   84580.36 280451.2 2.403536</a:t>
            </a:r>
          </a:p>
          <a:p>
            <a:r>
              <a:rPr lang="en-US" sz="1100" dirty="0">
                <a:latin typeface="Lucida Console" panose="020B0609040504020204" pitchFamily="49" charset="0"/>
              </a:rPr>
              <a:t>   5:      5   22.77926   21.74338   402233.8  135862.70 266371.1 1.035883</a:t>
            </a:r>
          </a:p>
          <a:p>
            <a:r>
              <a:rPr lang="en-US" sz="1100" dirty="0">
                <a:latin typeface="Lucida Console" panose="020B0609040504020204" pitchFamily="49" charset="0"/>
              </a:rPr>
              <a:t>  ---                                                                     </a:t>
            </a:r>
          </a:p>
          <a:p>
            <a:r>
              <a:rPr lang="en-US" sz="1100" dirty="0">
                <a:latin typeface="Lucida Console" panose="020B0609040504020204" pitchFamily="49" charset="0"/>
              </a:rPr>
              <a:t> 996:    996   22.53484   20.03646   525885.9  266968.80 258917.1 2.498373</a:t>
            </a:r>
          </a:p>
          <a:p>
            <a:r>
              <a:rPr lang="en-US" sz="1100" dirty="0">
                <a:latin typeface="Lucida Console" panose="020B0609040504020204" pitchFamily="49" charset="0"/>
              </a:rPr>
              <a:t> 997:    997   23.38633   20.69630   337045.9   64570.68 272475.2 2.690034</a:t>
            </a:r>
          </a:p>
          <a:p>
            <a:r>
              <a:rPr lang="en-US" sz="1100" dirty="0">
                <a:latin typeface="Lucida Console" panose="020B0609040504020204" pitchFamily="49" charset="0"/>
              </a:rPr>
              <a:t> 998:    998   23.37933   21.90941   567718.4  318631.10 249087.3 1.469914</a:t>
            </a:r>
          </a:p>
          <a:p>
            <a:r>
              <a:rPr lang="en-US" sz="1100" dirty="0">
                <a:latin typeface="Lucida Console" panose="020B0609040504020204" pitchFamily="49" charset="0"/>
              </a:rPr>
              <a:t> 999:    999   22.89344   21.44097   346833.6   79747.06 267086.5 1.452478</a:t>
            </a:r>
          </a:p>
          <a:p>
            <a:r>
              <a:rPr lang="en-US" sz="1100" dirty="0">
                <a:latin typeface="Lucida Console" panose="020B0609040504020204" pitchFamily="49" charset="0"/>
              </a:rPr>
              <a:t>1000:   1000   21.63663   19.63313   397779.9  127887.78 269892.2 2.003496</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pic>
        <p:nvPicPr>
          <p:cNvPr id="6" name="Picture 5">
            <a:extLst>
              <a:ext uri="{FF2B5EF4-FFF2-40B4-BE49-F238E27FC236}">
                <a16:creationId xmlns:a16="http://schemas.microsoft.com/office/drawing/2014/main" id="{67462043-86A7-3E40-B0A9-4C6703928953}"/>
              </a:ext>
            </a:extLst>
          </p:cNvPr>
          <p:cNvPicPr>
            <a:picLocks noChangeAspect="1"/>
          </p:cNvPicPr>
          <p:nvPr/>
        </p:nvPicPr>
        <p:blipFill>
          <a:blip r:embed="rId2"/>
          <a:stretch>
            <a:fillRect/>
          </a:stretch>
        </p:blipFill>
        <p:spPr>
          <a:xfrm>
            <a:off x="3372944" y="0"/>
            <a:ext cx="5771056"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2BA9E-6FD1-3742-AFEB-EB3DAE747949}"/>
              </a:ext>
            </a:extLst>
          </p:cNvPr>
          <p:cNvPicPr>
            <a:picLocks noChangeAspect="1"/>
          </p:cNvPicPr>
          <p:nvPr/>
        </p:nvPicPr>
        <p:blipFill rotWithShape="1">
          <a:blip r:embed="rId3"/>
          <a:srcRect t="11850"/>
          <a:stretch/>
        </p:blipFill>
        <p:spPr>
          <a:xfrm>
            <a:off x="455484" y="757003"/>
            <a:ext cx="7965208" cy="438649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creating a custom parameter object</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spTree>
    <p:extLst>
      <p:ext uri="{BB962C8B-B14F-4D97-AF65-F5344CB8AC3E}">
        <p14:creationId xmlns:p14="http://schemas.microsoft.com/office/powerpoint/2010/main" val="336676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11211337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Recall that outcomes in </a:t>
            </a:r>
            <a:r>
              <a:rPr lang="en-US" sz="1600" dirty="0" err="1">
                <a:solidFill>
                  <a:schemeClr val="accent2"/>
                </a:solidFill>
                <a:latin typeface="Lucida Console" panose="020B0609040504020204" pitchFamily="49" charset="0"/>
              </a:rPr>
              <a:t>hesim</a:t>
            </a:r>
            <a:r>
              <a:rPr lang="en-US" sz="1600" dirty="0">
                <a:solidFill>
                  <a:schemeClr val="accent2"/>
                </a:solidFill>
                <a:latin typeface="Lucida Console" panose="020B0609040504020204" pitchFamily="49" charset="0"/>
              </a:rPr>
              <a:t> </a:t>
            </a:r>
            <a:r>
              <a:rPr lang="en-US" dirty="0"/>
              <a:t>are simulated a function of input data and model parameters</a:t>
            </a:r>
          </a:p>
          <a:p>
            <a:r>
              <a:rPr lang="en-US" dirty="0"/>
              <a:t>Sometimes it is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p:txBody>
      </p:sp>
    </p:spTree>
    <p:extLst>
      <p:ext uri="{BB962C8B-B14F-4D97-AF65-F5344CB8AC3E}">
        <p14:creationId xmlns:p14="http://schemas.microsoft.com/office/powerpoint/2010/main" val="2376767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Parameters are transformed here as function of </a:t>
            </a:r>
            <a:r>
              <a:rPr lang="en-US" i="1" dirty="0"/>
              <a:t>input data</a:t>
            </a:r>
            <a:r>
              <a:rPr lang="en-US" dirty="0"/>
              <a:t> (treatment strategies and patients), which can be generated using </a:t>
            </a:r>
            <a:r>
              <a:rPr lang="en-US" sz="1600" dirty="0">
                <a:solidFill>
                  <a:schemeClr val="accent3"/>
                </a:solidFill>
                <a:latin typeface="Lucida Console" panose="020B0609040504020204" pitchFamily="49" charset="0"/>
              </a:rPr>
              <a:t>expand()</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932379"/>
            <a:ext cx="7970520" cy="3170099"/>
          </a:xfrm>
          <a:prstGeom prst="rect">
            <a:avLst/>
          </a:prstGeom>
          <a:solidFill>
            <a:schemeClr val="bg1">
              <a:lumMod val="85000"/>
            </a:schemeClr>
          </a:solidFill>
        </p:spPr>
        <p:txBody>
          <a:bodyPr wrap="square">
            <a:spAutoFit/>
          </a:bodyPr>
          <a:lstStyle/>
          <a:p>
            <a:r>
              <a:rPr lang="en-US" sz="1000" b="1" dirty="0" err="1">
                <a:solidFill>
                  <a:srgbClr val="2E6FBB"/>
                </a:solidFill>
                <a:latin typeface="Lucida Console" panose="020B0609040504020204" pitchFamily="49" charset="0"/>
              </a:rPr>
              <a:t>tparams_def</a:t>
            </a:r>
            <a:r>
              <a:rPr lang="en-US" sz="1000" b="1" dirty="0">
                <a:solidFill>
                  <a:srgbClr val="2E6FBB"/>
                </a:solidFill>
                <a:latin typeface="Lucida Console" panose="020B0609040504020204" pitchFamily="49" charset="0"/>
              </a:rPr>
              <a:t> </a:t>
            </a:r>
            <a:r>
              <a:rPr lang="en-US" sz="1000" dirty="0">
                <a:latin typeface="Lucida Console" panose="020B0609040504020204" pitchFamily="49" charset="0"/>
              </a:rPr>
              <a:t>&lt;- </a:t>
            </a:r>
            <a:r>
              <a:rPr lang="en-US" sz="1000" b="1" dirty="0" err="1">
                <a:latin typeface="Lucida Console" panose="020B0609040504020204" pitchFamily="49" charset="0"/>
              </a:rPr>
              <a:t>define_tparams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The treatment effect (relative risk) is transformed so that it varies by </a:t>
            </a:r>
          </a:p>
          <a:p>
            <a:r>
              <a:rPr lang="en-US" sz="1000" dirty="0">
                <a:solidFill>
                  <a:schemeClr val="accent6"/>
                </a:solidFill>
                <a:latin typeface="Lucida Console" panose="020B0609040504020204" pitchFamily="49" charset="0"/>
              </a:rPr>
              <a:t>  # strategies (SOC is the reference strategy)</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&lt;-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1, </a:t>
            </a:r>
            <a:r>
              <a:rPr lang="en-US" sz="1000" dirty="0" err="1">
                <a:latin typeface="Lucida Console" panose="020B0609040504020204" pitchFamily="49" charset="0"/>
              </a:rPr>
              <a:t>rr_new</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  list(</a:t>
            </a:r>
          </a:p>
          <a:p>
            <a:r>
              <a:rPr lang="en-US" sz="1000" dirty="0">
                <a:latin typeface="Lucida Console" panose="020B0609040504020204" pitchFamily="49" charset="0"/>
              </a:rPr>
              <a:t>    </a:t>
            </a:r>
            <a:r>
              <a:rPr lang="en-US" sz="1000" dirty="0" err="1">
                <a:latin typeface="Lucida Console" panose="020B0609040504020204" pitchFamily="49" charset="0"/>
              </a:rPr>
              <a:t>tpmatrix</a:t>
            </a:r>
            <a:r>
              <a:rPr lang="en-US" sz="1000" dirty="0">
                <a:latin typeface="Lucida Console" panose="020B0609040504020204" pitchFamily="49" charset="0"/>
              </a:rPr>
              <a:t> = </a:t>
            </a:r>
            <a:r>
              <a:rPr lang="en-US" sz="1000" dirty="0" err="1">
                <a:latin typeface="Lucida Console" panose="020B0609040504020204" pitchFamily="49" charset="0"/>
              </a:rPr>
              <a:t>tpmatrix</a:t>
            </a:r>
            <a:r>
              <a:rPr lang="en-US" sz="1000" dirty="0">
                <a:latin typeface="Lucida Console" panose="020B0609040504020204" pitchFamily="49" charset="0"/>
              </a:rPr>
              <a:t>(</a:t>
            </a:r>
          </a:p>
          <a:p>
            <a:r>
              <a:rPr lang="en-US" sz="1000" dirty="0">
                <a:latin typeface="Lucida Console" panose="020B0609040504020204" pitchFamily="49" charset="0"/>
              </a:rPr>
              <a:t>      C,          p_soc$h_s1 * </a:t>
            </a:r>
            <a:r>
              <a:rPr lang="en-US" sz="1000" dirty="0" err="1">
                <a:latin typeface="Lucida Console" panose="020B0609040504020204" pitchFamily="49" charset="0"/>
              </a:rPr>
              <a:t>rr</a:t>
            </a:r>
            <a:r>
              <a:rPr lang="en-US" sz="1000" dirty="0">
                <a:latin typeface="Lucida Console" panose="020B0609040504020204" pitchFamily="49" charset="0"/>
              </a:rPr>
              <a:t>, p_soc$h_s2 * </a:t>
            </a:r>
            <a:r>
              <a:rPr lang="en-US" sz="1000" dirty="0" err="1">
                <a:latin typeface="Lucida Console" panose="020B0609040504020204" pitchFamily="49" charset="0"/>
              </a:rPr>
              <a:t>rr</a:t>
            </a:r>
            <a:r>
              <a:rPr lang="en-US" sz="1000" dirty="0">
                <a:latin typeface="Lucida Console" panose="020B0609040504020204" pitchFamily="49" charset="0"/>
              </a:rPr>
              <a:t>,  </a:t>
            </a:r>
            <a:r>
              <a:rPr lang="en-US" sz="1000" dirty="0" err="1">
                <a:latin typeface="Lucida Console" panose="020B0609040504020204" pitchFamily="49" charset="0"/>
              </a:rPr>
              <a:t>p_soc$h_d</a:t>
            </a:r>
            <a:r>
              <a:rPr lang="en-US" sz="1000" dirty="0">
                <a:latin typeface="Lucida Console" panose="020B0609040504020204" pitchFamily="49" charset="0"/>
              </a:rPr>
              <a:t>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p_soc$s1_h, C,               p_soc$s1_s2 * </a:t>
            </a:r>
            <a:r>
              <a:rPr lang="en-US" sz="1000" dirty="0" err="1">
                <a:latin typeface="Lucida Console" panose="020B0609040504020204" pitchFamily="49" charset="0"/>
              </a:rPr>
              <a:t>rr</a:t>
            </a:r>
            <a:r>
              <a:rPr lang="en-US" sz="1000" dirty="0">
                <a:latin typeface="Lucida Console" panose="020B0609040504020204" pitchFamily="49" charset="0"/>
              </a:rPr>
              <a:t>, p_soc$s1_d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p_soc$s2_h, p_soc$s2_s1,     C,                p_soc$s2_d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0,          0,               0,                1</a:t>
            </a:r>
          </a:p>
          <a:p>
            <a:r>
              <a:rPr lang="en-US" sz="1000" dirty="0">
                <a:latin typeface="Lucida Console" panose="020B0609040504020204" pitchFamily="49" charset="0"/>
              </a:rPr>
              <a:t>    ),</a:t>
            </a:r>
          </a:p>
          <a:p>
            <a:r>
              <a:rPr lang="en-US" sz="1000" dirty="0">
                <a:latin typeface="Lucida Console" panose="020B0609040504020204" pitchFamily="49" charset="0"/>
              </a:rPr>
              <a:t>    utility = u,</a:t>
            </a:r>
          </a:p>
          <a:p>
            <a:r>
              <a:rPr lang="en-US" sz="1000" dirty="0">
                <a:latin typeface="Lucida Console" panose="020B0609040504020204" pitchFamily="49" charset="0"/>
              </a:rPr>
              <a:t>    costs = list(</a:t>
            </a:r>
          </a:p>
          <a:p>
            <a:r>
              <a:rPr lang="en-US" sz="1000" dirty="0">
                <a:latin typeface="Lucida Console" panose="020B0609040504020204" pitchFamily="49" charset="0"/>
              </a:rPr>
              <a:t>      treatment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a:t>
            </a:r>
            <a:r>
              <a:rPr lang="en-US" sz="1000" dirty="0" err="1">
                <a:latin typeface="Lucida Console" panose="020B0609040504020204" pitchFamily="49" charset="0"/>
              </a:rPr>
              <a:t>c_soc</a:t>
            </a:r>
            <a:r>
              <a:rPr lang="en-US" sz="1000" dirty="0">
                <a:latin typeface="Lucida Console" panose="020B0609040504020204" pitchFamily="49" charset="0"/>
              </a:rPr>
              <a:t>, </a:t>
            </a:r>
            <a:r>
              <a:rPr lang="en-US" sz="1000" dirty="0" err="1">
                <a:latin typeface="Lucida Console" panose="020B0609040504020204" pitchFamily="49" charset="0"/>
              </a:rPr>
              <a:t>c_new</a:t>
            </a:r>
            <a:r>
              <a:rPr lang="en-US" sz="1000" dirty="0">
                <a:latin typeface="Lucida Console" panose="020B0609040504020204" pitchFamily="49" charset="0"/>
              </a:rPr>
              <a:t>),</a:t>
            </a:r>
          </a:p>
          <a:p>
            <a:r>
              <a:rPr lang="en-US" sz="1000" dirty="0">
                <a:latin typeface="Lucida Console" panose="020B0609040504020204" pitchFamily="49" charset="0"/>
              </a:rPr>
              <a:t>      medical = </a:t>
            </a:r>
            <a:r>
              <a:rPr lang="en-US" sz="1000" dirty="0" err="1">
                <a:latin typeface="Lucida Console" panose="020B0609040504020204" pitchFamily="49" charset="0"/>
              </a:rPr>
              <a:t>c_medical</a:t>
            </a:r>
            <a:endParaRPr lang="en-US" sz="1000" dirty="0">
              <a:latin typeface="Lucida Console" panose="020B0609040504020204" pitchFamily="49" charset="0"/>
            </a:endParaRPr>
          </a:p>
          <a:p>
            <a:r>
              <a:rPr lang="en-US" sz="1000" dirty="0">
                <a:latin typeface="Lucida Console" panose="020B0609040504020204" pitchFamily="49" charset="0"/>
              </a:rPr>
              <a:t>    )</a:t>
            </a:r>
          </a:p>
          <a:p>
            <a:r>
              <a:rPr lang="en-US" sz="1000" dirty="0">
                <a:latin typeface="Lucida Console" panose="020B0609040504020204" pitchFamily="49" charset="0"/>
              </a:rPr>
              <a:t>  )</a:t>
            </a:r>
          </a:p>
          <a:p>
            <a:r>
              <a:rPr lang="en-US" sz="10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D43CB8A3-2357-FE46-BC7B-0431A9F2E990}"/>
              </a:ext>
            </a:extLst>
          </p:cNvPr>
          <p:cNvSpPr txBox="1">
            <a:spLocks/>
          </p:cNvSpPr>
          <p:nvPr/>
        </p:nvSpPr>
        <p:spPr>
          <a:xfrm>
            <a:off x="457200" y="893690"/>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We ”define” the parameter transformations using </a:t>
            </a:r>
            <a:r>
              <a:rPr lang="en-US" sz="1100" dirty="0" err="1">
                <a:solidFill>
                  <a:schemeClr val="accent3"/>
                </a:solidFill>
                <a:latin typeface="Lucida Console" panose="020B0609040504020204" pitchFamily="49" charset="0"/>
              </a:rPr>
              <a:t>define_tparams</a:t>
            </a:r>
            <a:r>
              <a:rPr lang="en-US" sz="1100" dirty="0">
                <a:solidFill>
                  <a:schemeClr val="accent3"/>
                </a:solidFill>
                <a:latin typeface="Lucida Console" panose="020B0609040504020204" pitchFamily="49" charset="0"/>
              </a:rPr>
              <a:t>()</a:t>
            </a:r>
            <a:r>
              <a:rPr lang="en-US" sz="1100" dirty="0"/>
              <a:t>, which must return a list containing:</a:t>
            </a:r>
          </a:p>
          <a:p>
            <a:pPr lvl="1"/>
            <a:r>
              <a:rPr lang="en-US" sz="1100" dirty="0" err="1">
                <a:solidFill>
                  <a:srgbClr val="525353"/>
                </a:solidFill>
                <a:latin typeface="Lucida Console" panose="020B0609040504020204" pitchFamily="49" charset="0"/>
              </a:rPr>
              <a:t>tpmatrix</a:t>
            </a:r>
            <a:r>
              <a:rPr lang="en-US" sz="1100" dirty="0"/>
              <a:t>: The </a:t>
            </a:r>
            <a:r>
              <a:rPr lang="en-US" sz="1100" dirty="0">
                <a:solidFill>
                  <a:srgbClr val="525353"/>
                </a:solidFill>
              </a:rPr>
              <a:t>transi</a:t>
            </a:r>
            <a:r>
              <a:rPr lang="en-US" sz="1100" dirty="0"/>
              <a:t>tion probability matrix</a:t>
            </a:r>
          </a:p>
          <a:p>
            <a:pPr lvl="1"/>
            <a:r>
              <a:rPr lang="en-US" sz="1100" dirty="0">
                <a:solidFill>
                  <a:srgbClr val="525353"/>
                </a:solidFill>
                <a:latin typeface="Lucida Console" panose="020B0609040504020204" pitchFamily="49" charset="0"/>
              </a:rPr>
              <a:t>utility</a:t>
            </a:r>
            <a:r>
              <a:rPr lang="en-US" sz="1100" dirty="0"/>
              <a:t>:</a:t>
            </a:r>
            <a:r>
              <a:rPr lang="en-US" sz="1100" b="1" dirty="0">
                <a:solidFill>
                  <a:srgbClr val="2E6FBB"/>
                </a:solidFill>
                <a:latin typeface="Lucida Console" panose="020B0609040504020204" pitchFamily="49" charset="0"/>
              </a:rPr>
              <a:t> </a:t>
            </a:r>
            <a:r>
              <a:rPr lang="en-US" sz="1100" dirty="0"/>
              <a:t>Utility assigned to each health state </a:t>
            </a:r>
          </a:p>
          <a:p>
            <a:pPr lvl="1"/>
            <a:r>
              <a:rPr lang="en-US" sz="1100" dirty="0">
                <a:solidFill>
                  <a:srgbClr val="525353"/>
                </a:solidFill>
                <a:latin typeface="Lucida Console" panose="020B0609040504020204" pitchFamily="49" charset="0"/>
              </a:rPr>
              <a:t>costs</a:t>
            </a:r>
            <a:r>
              <a:rPr lang="en-US" sz="1100" dirty="0"/>
              <a:t>:</a:t>
            </a:r>
            <a:r>
              <a:rPr lang="en-US" sz="1100" b="1" dirty="0">
                <a:solidFill>
                  <a:srgbClr val="2E6FBB"/>
                </a:solidFill>
                <a:latin typeface="Lucida Console" panose="020B0609040504020204" pitchFamily="49" charset="0"/>
              </a:rPr>
              <a:t> </a:t>
            </a:r>
            <a:r>
              <a:rPr lang="en-US" sz="1100" dirty="0"/>
              <a:t>Costs assigned to each health state for each cost category </a:t>
            </a:r>
            <a:endParaRPr lang="en-US" sz="1100" dirty="0">
              <a:solidFill>
                <a:schemeClr val="accent3"/>
              </a:solidFill>
              <a:latin typeface="Lucida Console" panose="020B0609040504020204" pitchFamily="49" charset="0"/>
            </a:endParaRPr>
          </a:p>
          <a:p>
            <a:pPr lvl="1"/>
            <a:endParaRPr lang="en-US" sz="1200" dirty="0">
              <a:solidFill>
                <a:schemeClr val="accent3"/>
              </a:solidFill>
              <a:latin typeface="Lucida Console" panose="020B0609040504020204" pitchFamily="49" charset="0"/>
            </a:endParaRPr>
          </a:p>
        </p:txBody>
      </p:sp>
      <p:sp>
        <p:nvSpPr>
          <p:cNvPr id="7" name="Rectangle 6">
            <a:extLst>
              <a:ext uri="{FF2B5EF4-FFF2-40B4-BE49-F238E27FC236}">
                <a16:creationId xmlns:a16="http://schemas.microsoft.com/office/drawing/2014/main" id="{A5D8CE4D-4428-DB4A-86B5-B0A60D5CBC5F}"/>
              </a:ext>
            </a:extLst>
          </p:cNvPr>
          <p:cNvSpPr/>
          <p:nvPr/>
        </p:nvSpPr>
        <p:spPr>
          <a:xfrm>
            <a:off x="6060947" y="2958727"/>
            <a:ext cx="2239656" cy="861774"/>
          </a:xfrm>
          <a:prstGeom prst="rect">
            <a:avLst/>
          </a:prstGeom>
        </p:spPr>
        <p:txBody>
          <a:bodyPr wrap="square">
            <a:spAutoFit/>
          </a:bodyPr>
          <a:lstStyle/>
          <a:p>
            <a:endParaRPr lang="en-US" sz="1000" i="1" dirty="0">
              <a:solidFill>
                <a:srgbClr val="002060"/>
              </a:solidFill>
              <a:latin typeface="Helvetica"/>
            </a:endParaRPr>
          </a:p>
          <a:p>
            <a:r>
              <a:rPr lang="en-US" sz="1000" i="1" dirty="0">
                <a:solidFill>
                  <a:srgbClr val="002060"/>
                </a:solidFill>
                <a:latin typeface="Helvetica"/>
              </a:rPr>
              <a:t>Recall that C denotes that a given element is the complement of all other elements in that row, ensuring that the probabilities sum to 1</a:t>
            </a:r>
            <a:r>
              <a:rPr lang="en-US" sz="1000" dirty="0">
                <a:solidFill>
                  <a:srgbClr val="002060"/>
                </a:solidFill>
              </a:rPr>
              <a:t>.</a:t>
            </a:r>
          </a:p>
        </p:txBody>
      </p:sp>
    </p:spTree>
    <p:extLst>
      <p:ext uri="{BB962C8B-B14F-4D97-AF65-F5344CB8AC3E}">
        <p14:creationId xmlns:p14="http://schemas.microsoft.com/office/powerpoint/2010/main" val="23669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1600" dirty="0"/>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0.8406057</a:t>
            </a:r>
          </a:p>
          <a:p>
            <a:r>
              <a:rPr lang="en-US" sz="800" dirty="0">
                <a:latin typeface="Lucida Console" panose="020B0609040504020204" pitchFamily="49" charset="0"/>
              </a:rPr>
              <a:t>3:      1           1          1      1        1 2 0.7838576</a:t>
            </a:r>
          </a:p>
          <a:p>
            <a:r>
              <a:rPr lang="en-US" sz="800" dirty="0">
                <a:latin typeface="Lucida Console" panose="020B0609040504020204" pitchFamily="49" charset="0"/>
              </a:rPr>
              <a:t>4:      1           1          1      1        1 3 0.7533021</a:t>
            </a:r>
          </a:p>
          <a:p>
            <a:r>
              <a:rPr lang="en-US" sz="800" dirty="0">
                <a:latin typeface="Lucida Console" panose="020B0609040504020204" pitchFamily="49" charset="0"/>
              </a:rPr>
              <a:t>5:      1           1          1      1        1 4 0.7297736</a:t>
            </a:r>
          </a:p>
          <a:p>
            <a:r>
              <a:rPr lang="en-US" sz="800" dirty="0">
                <a:latin typeface="Lucida Console" panose="020B0609040504020204" pitchFamily="49" charset="0"/>
              </a:rPr>
              <a:t>6:      1           1          1      1        1 5 0.7084579</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1107996"/>
          </a:xfrm>
          <a:prstGeom prst="rect">
            <a:avLst/>
          </a:prstGeom>
        </p:spPr>
        <p:txBody>
          <a:bodyPr wrap="square">
            <a:spAutoFit/>
          </a:bodyPr>
          <a:lstStyle/>
          <a:p>
            <a:r>
              <a:rPr lang="en-US"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26909.517</a:t>
            </a:r>
          </a:p>
          <a:p>
            <a:r>
              <a:rPr lang="en-US" sz="800" dirty="0">
                <a:latin typeface="Lucida Console" panose="020B0609040504020204" pitchFamily="49" charset="0"/>
              </a:rPr>
              <a:t>2:      1           1          1      1        2 0.03 treatment   7073.377</a:t>
            </a:r>
          </a:p>
          <a:p>
            <a:r>
              <a:rPr lang="en-US" sz="800" dirty="0">
                <a:latin typeface="Lucida Console" panose="020B0609040504020204" pitchFamily="49" charset="0"/>
              </a:rPr>
              <a:t>3:      1           1          1      1        3 0.03 treatment  17229.603</a:t>
            </a:r>
          </a:p>
          <a:p>
            <a:r>
              <a:rPr lang="en-US" sz="800" dirty="0">
                <a:latin typeface="Lucida Console" panose="020B0609040504020204" pitchFamily="49" charset="0"/>
              </a:rPr>
              <a:t>4:      1           2          1      1        1 0.03 treatment 197130.014</a:t>
            </a:r>
          </a:p>
          <a:p>
            <a:r>
              <a:rPr lang="en-US" sz="800" dirty="0">
                <a:latin typeface="Lucida Console" panose="020B0609040504020204" pitchFamily="49" charset="0"/>
              </a:rPr>
              <a:t>5:      1           2          1      1        2 0.03 treatment  42324.200</a:t>
            </a:r>
          </a:p>
          <a:p>
            <a:r>
              <a:rPr lang="en-US" sz="800" dirty="0">
                <a:latin typeface="Lucida Console" panose="020B0609040504020204" pitchFamily="49" charset="0"/>
              </a:rPr>
              <a:t>6:      1           2          1      1        3 0.03 treatment  86064.554</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13.454758 13.454758</a:t>
            </a:r>
          </a:p>
          <a:p>
            <a:r>
              <a:rPr lang="en-US" sz="800" dirty="0">
                <a:latin typeface="Lucida Console" panose="020B0609040504020204" pitchFamily="49" charset="0"/>
              </a:rPr>
              <a:t>2:      1           1          1      1        2 0.03  2.703920  3.536689</a:t>
            </a:r>
          </a:p>
          <a:p>
            <a:r>
              <a:rPr lang="en-US" sz="800" dirty="0">
                <a:latin typeface="Lucida Console" panose="020B0609040504020204" pitchFamily="49" charset="0"/>
              </a:rPr>
              <a:t>3:      1           1          1      1        3 0.03  3.925931  8.614802</a:t>
            </a:r>
          </a:p>
          <a:p>
            <a:r>
              <a:rPr lang="en-US" sz="800" dirty="0">
                <a:latin typeface="Lucida Console" panose="020B0609040504020204" pitchFamily="49" charset="0"/>
              </a:rPr>
              <a:t>4:      1           2          1      1        1 0.03 16.427501 16.427501</a:t>
            </a:r>
          </a:p>
          <a:p>
            <a:r>
              <a:rPr lang="en-US" sz="800" dirty="0">
                <a:latin typeface="Lucida Console" panose="020B0609040504020204" pitchFamily="49" charset="0"/>
              </a:rPr>
              <a:t>5:      1           2          1      1        2 0.03  2.696525  3.527017</a:t>
            </a:r>
          </a:p>
          <a:p>
            <a:r>
              <a:rPr lang="en-US" sz="800" dirty="0">
                <a:latin typeface="Lucida Console" panose="020B0609040504020204" pitchFamily="49" charset="0"/>
              </a:rPr>
              <a:t>6:      1           2          1      1        3 0.03  3.268440  7.172046</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51212.50      1</a:t>
            </a:r>
          </a:p>
          <a:p>
            <a:r>
              <a:rPr lang="en-US" sz="800" dirty="0">
                <a:latin typeface="Lucida Console" panose="020B0609040504020204" pitchFamily="49" charset="0"/>
              </a:rPr>
              <a:t>   2: treatment 0.03      1           2 325518.77      1</a:t>
            </a:r>
          </a:p>
          <a:p>
            <a:r>
              <a:rPr lang="en-US" sz="800" dirty="0">
                <a:latin typeface="Lucida Console" panose="020B0609040504020204" pitchFamily="49" charset="0"/>
              </a:rPr>
              <a:t>   3: treatment 0.03      2           1  48700.43      1</a:t>
            </a:r>
          </a:p>
          <a:p>
            <a:r>
              <a:rPr lang="en-US" sz="800" dirty="0">
                <a:latin typeface="Lucida Console" panose="020B0609040504020204" pitchFamily="49" charset="0"/>
              </a:rPr>
              <a:t>   4: treatment 0.03      2           2 313886.32      1</a:t>
            </a:r>
          </a:p>
          <a:p>
            <a:r>
              <a:rPr lang="en-US" sz="800" dirty="0">
                <a:latin typeface="Lucida Console" panose="020B0609040504020204" pitchFamily="49" charset="0"/>
              </a:rPr>
              <a:t>   5: treatment 0.03      3           1  50915.31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365140.97      1</a:t>
            </a:r>
          </a:p>
          <a:p>
            <a:r>
              <a:rPr lang="en-US" sz="800" dirty="0">
                <a:latin typeface="Lucida Console" panose="020B0609040504020204" pitchFamily="49" charset="0"/>
              </a:rPr>
              <a:t>5997:     total 0.03    999           1  88955.70      1</a:t>
            </a:r>
          </a:p>
          <a:p>
            <a:r>
              <a:rPr lang="en-US" sz="800" dirty="0">
                <a:latin typeface="Lucida Console" panose="020B0609040504020204" pitchFamily="49" charset="0"/>
              </a:rPr>
              <a:t>5998:     total 0.03    999           2 348758.54      1</a:t>
            </a:r>
          </a:p>
          <a:p>
            <a:r>
              <a:rPr lang="en-US" sz="800" dirty="0">
                <a:latin typeface="Lucida Console" panose="020B0609040504020204" pitchFamily="49" charset="0"/>
              </a:rPr>
              <a:t>5999:     total 0.03   1000           1 163864.42      1</a:t>
            </a:r>
          </a:p>
          <a:p>
            <a:r>
              <a:rPr lang="en-US" sz="800" dirty="0">
                <a:latin typeface="Lucida Console" panose="020B0609040504020204" pitchFamily="49" charset="0"/>
              </a:rPr>
              <a:t>6000:     total 0.03   1000           2 423136.72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20.08461      1</a:t>
            </a:r>
          </a:p>
          <a:p>
            <a:r>
              <a:rPr lang="en-US" sz="800" dirty="0">
                <a:latin typeface="Lucida Console" panose="020B0609040504020204" pitchFamily="49" charset="0"/>
              </a:rPr>
              <a:t>   2: 0.03      1           2 22.39247      1</a:t>
            </a:r>
          </a:p>
          <a:p>
            <a:r>
              <a:rPr lang="en-US" sz="800" dirty="0">
                <a:latin typeface="Lucida Console" panose="020B0609040504020204" pitchFamily="49" charset="0"/>
              </a:rPr>
              <a:t>   3: 0.03      2           1 19.60600      1</a:t>
            </a:r>
          </a:p>
          <a:p>
            <a:r>
              <a:rPr lang="en-US" sz="800" dirty="0">
                <a:latin typeface="Lucida Console" panose="020B0609040504020204" pitchFamily="49" charset="0"/>
              </a:rPr>
              <a:t>   4: 0.03      2           2 22.13399      1</a:t>
            </a:r>
          </a:p>
          <a:p>
            <a:r>
              <a:rPr lang="en-US" sz="800" dirty="0">
                <a:latin typeface="Lucida Console" panose="020B0609040504020204" pitchFamily="49" charset="0"/>
              </a:rPr>
              <a:t>   5: 0.03      3           1 22.03251      1</a:t>
            </a:r>
          </a:p>
          <a:p>
            <a:r>
              <a:rPr lang="en-US" sz="800" dirty="0">
                <a:latin typeface="Lucida Console" panose="020B0609040504020204" pitchFamily="49" charset="0"/>
              </a:rPr>
              <a:t>  ---                                        </a:t>
            </a:r>
          </a:p>
          <a:p>
            <a:r>
              <a:rPr lang="en-US" sz="800" dirty="0">
                <a:latin typeface="Lucida Console" panose="020B0609040504020204" pitchFamily="49" charset="0"/>
              </a:rPr>
              <a:t>1996: 0.03    998           2 22.20635      1</a:t>
            </a:r>
          </a:p>
          <a:p>
            <a:r>
              <a:rPr lang="en-US" sz="800" dirty="0">
                <a:latin typeface="Lucida Console" panose="020B0609040504020204" pitchFamily="49" charset="0"/>
              </a:rPr>
              <a:t>1997: 0.03    999           1 20.88946      1</a:t>
            </a:r>
          </a:p>
          <a:p>
            <a:r>
              <a:rPr lang="en-US" sz="800" dirty="0">
                <a:latin typeface="Lucida Console" panose="020B0609040504020204" pitchFamily="49" charset="0"/>
              </a:rPr>
              <a:t>1998: 0.03    999           2 23.69725      1</a:t>
            </a:r>
          </a:p>
          <a:p>
            <a:r>
              <a:rPr lang="en-US" sz="800" dirty="0">
                <a:latin typeface="Lucida Console" panose="020B0609040504020204" pitchFamily="49" charset="0"/>
              </a:rPr>
              <a:t>1999: 0.03   1000           1 21.87593      1</a:t>
            </a:r>
          </a:p>
          <a:p>
            <a:r>
              <a:rPr lang="en-US" sz="800" dirty="0">
                <a:latin typeface="Lucida Console" panose="020B0609040504020204" pitchFamily="49" charset="0"/>
              </a:rPr>
              <a:t>2000: 0.03   1000           2 23.35782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"2.03 (0.93, 3.13)"           </a:t>
              </a:r>
            </a:p>
            <a:p>
              <a:r>
                <a:rPr lang="en-US" sz="1100" dirty="0">
                  <a:latin typeface="Lucida Console" panose="020B0609040504020204" pitchFamily="49" charset="0"/>
                </a:rPr>
                <a:t>Incremental costs "-" "257,263 (208,624, 287,346)"  </a:t>
              </a:r>
            </a:p>
            <a:p>
              <a:r>
                <a:rPr lang="en-US" sz="1100" dirty="0">
                  <a:latin typeface="Lucida Console" panose="020B0609040504020204" pitchFamily="49" charset="0"/>
                </a:rPr>
                <a:t>Incremental NMB   "-" "-155,837 (-213,530, -81,035)"</a:t>
              </a:r>
            </a:p>
            <a:p>
              <a:r>
                <a:rPr lang="en-US" sz="1100" dirty="0">
                  <a:latin typeface="Lucida Console" panose="020B0609040504020204" pitchFamily="49" charset="0"/>
                </a:rPr>
                <a:t>ICER              "-" "126,823"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83</a:t>
            </a:fld>
            <a:endParaRPr lang="en-US"/>
          </a:p>
        </p:txBody>
      </p:sp>
      <p:pic>
        <p:nvPicPr>
          <p:cNvPr id="10" name="Picture 9">
            <a:extLst>
              <a:ext uri="{FF2B5EF4-FFF2-40B4-BE49-F238E27FC236}">
                <a16:creationId xmlns:a16="http://schemas.microsoft.com/office/drawing/2014/main" id="{244C3C2B-94E9-7643-92EC-B8E5FCD3E33A}"/>
              </a:ext>
            </a:extLst>
          </p:cNvPr>
          <p:cNvPicPr>
            <a:picLocks noChangeAspect="1"/>
          </p:cNvPicPr>
          <p:nvPr/>
        </p:nvPicPr>
        <p:blipFill>
          <a:blip r:embed="rId2"/>
          <a:stretch>
            <a:fillRect/>
          </a:stretch>
        </p:blipFill>
        <p:spPr>
          <a:xfrm>
            <a:off x="3359872" y="0"/>
            <a:ext cx="5784128"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84</a:t>
            </a:fld>
            <a:endParaRPr lang="en-US"/>
          </a:p>
        </p:txBody>
      </p:sp>
      <p:pic>
        <p:nvPicPr>
          <p:cNvPr id="5" name="Picture 4">
            <a:extLst>
              <a:ext uri="{FF2B5EF4-FFF2-40B4-BE49-F238E27FC236}">
                <a16:creationId xmlns:a16="http://schemas.microsoft.com/office/drawing/2014/main" id="{BAFC44A0-D773-EA46-9B64-23E47FF781EF}"/>
              </a:ext>
            </a:extLst>
          </p:cNvPr>
          <p:cNvPicPr>
            <a:picLocks noChangeAspect="1"/>
          </p:cNvPicPr>
          <p:nvPr/>
        </p:nvPicPr>
        <p:blipFill rotWithShape="1">
          <a:blip r:embed="rId2"/>
          <a:srcRect t="12179"/>
          <a:stretch/>
        </p:blipFill>
        <p:spPr>
          <a:xfrm>
            <a:off x="457200" y="749508"/>
            <a:ext cx="8021005" cy="4393992"/>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costs, and/or utility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Tree>
    <p:extLst>
      <p:ext uri="{BB962C8B-B14F-4D97-AF65-F5344CB8AC3E}">
        <p14:creationId xmlns:p14="http://schemas.microsoft.com/office/powerpoint/2010/main" val="9090478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88</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89</a:t>
            </a:fld>
            <a:endParaRPr lang="en-US"/>
          </a:p>
        </p:txBody>
      </p:sp>
    </p:spTree>
    <p:extLst>
      <p:ext uri="{BB962C8B-B14F-4D97-AF65-F5344CB8AC3E}">
        <p14:creationId xmlns:p14="http://schemas.microsoft.com/office/powerpoint/2010/main" val="11746051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100" dirty="0" err="1">
                <a:latin typeface="Lucida Console" panose="020B0609040504020204" pitchFamily="49" charset="0"/>
              </a:rPr>
              <a:t>flexsurv</a:t>
            </a:r>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93</a:t>
            </a:fld>
            <a:endParaRPr lang="en-US"/>
          </a:p>
        </p:txBody>
      </p:sp>
    </p:spTree>
    <p:extLst>
      <p:ext uri="{BB962C8B-B14F-4D97-AF65-F5344CB8AC3E}">
        <p14:creationId xmlns:p14="http://schemas.microsoft.com/office/powerpoint/2010/main" val="6184374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94</a:t>
            </a:fld>
            <a:endParaRPr lang="en-US"/>
          </a:p>
        </p:txBody>
      </p:sp>
    </p:spTree>
    <p:extLst>
      <p:ext uri="{BB962C8B-B14F-4D97-AF65-F5344CB8AC3E}">
        <p14:creationId xmlns:p14="http://schemas.microsoft.com/office/powerpoint/2010/main" val="24246791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3"/>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3240167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067147726"/>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16179</TotalTime>
  <Words>12830</Words>
  <Application>Microsoft Macintosh PowerPoint</Application>
  <PresentationFormat>On-screen Show (16:9)</PresentationFormat>
  <Paragraphs>1787</Paragraphs>
  <Slides>145</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145</vt:i4>
      </vt:variant>
    </vt:vector>
  </HeadingPairs>
  <TitlesOfParts>
    <vt:vector size="153"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Why hesim?</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Devin Incerti</cp:lastModifiedBy>
  <cp:revision>1168</cp:revision>
  <cp:lastPrinted>2019-06-07T19:51:54Z</cp:lastPrinted>
  <dcterms:created xsi:type="dcterms:W3CDTF">2014-12-05T18:34:48Z</dcterms:created>
  <dcterms:modified xsi:type="dcterms:W3CDTF">2020-10-11T01:43:30Z</dcterms:modified>
  <cp:category/>
</cp:coreProperties>
</file>